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9" r:id="rId4"/>
    <p:sldId id="260" r:id="rId5"/>
    <p:sldId id="261" r:id="rId6"/>
    <p:sldId id="262" r:id="rId7"/>
    <p:sldId id="263" r:id="rId8"/>
    <p:sldId id="264" r:id="rId9"/>
    <p:sldId id="265" r:id="rId10"/>
    <p:sldId id="258"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85B1C9-B5D2-443D-AC7D-7FC6333FFEE2}" type="datetimeFigureOut">
              <a:rPr lang="en-US" smtClean="0"/>
              <a:t>7/13/2020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AAAC67-EE9F-4AE5-B3EB-7EA95EF9F08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AAAC67-EE9F-4AE5-B3EB-7EA95EF9F082}" type="slidenum">
              <a:rPr lang="en-US" smtClean="0"/>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447799"/>
          </a:xfrm>
        </p:spPr>
        <p:txBody>
          <a:bodyPr/>
          <a:lstStyle/>
          <a:p>
            <a:r>
              <a:rPr lang="en-US" dirty="0" smtClean="0">
                <a:solidFill>
                  <a:srgbClr val="FF0000"/>
                </a:solidFill>
              </a:rPr>
              <a:t>SAINIK SCHOOL GOPALGANJ</a:t>
            </a:r>
            <a:endParaRPr lang="en-US" dirty="0">
              <a:solidFill>
                <a:srgbClr val="FF0000"/>
              </a:solidFill>
            </a:endParaRPr>
          </a:p>
        </p:txBody>
      </p:sp>
      <p:sp>
        <p:nvSpPr>
          <p:cNvPr id="3" name="Subtitle 2"/>
          <p:cNvSpPr>
            <a:spLocks noGrp="1"/>
          </p:cNvSpPr>
          <p:nvPr>
            <p:ph type="subTitle" idx="1"/>
          </p:nvPr>
        </p:nvSpPr>
        <p:spPr>
          <a:xfrm>
            <a:off x="1371600" y="2133600"/>
            <a:ext cx="6400800" cy="3505200"/>
          </a:xfrm>
        </p:spPr>
        <p:txBody>
          <a:bodyPr/>
          <a:lstStyle/>
          <a:p>
            <a:r>
              <a:rPr lang="en-US" dirty="0" smtClean="0">
                <a:solidFill>
                  <a:srgbClr val="FF0000"/>
                </a:solidFill>
              </a:rPr>
              <a:t>CLASS –VI</a:t>
            </a:r>
          </a:p>
          <a:p>
            <a:r>
              <a:rPr lang="en-US" dirty="0" smtClean="0">
                <a:solidFill>
                  <a:srgbClr val="FF0000"/>
                </a:solidFill>
              </a:rPr>
              <a:t>SCIENCE</a:t>
            </a:r>
          </a:p>
          <a:p>
            <a:r>
              <a:rPr lang="en-US" dirty="0" smtClean="0">
                <a:solidFill>
                  <a:srgbClr val="FF0000"/>
                </a:solidFill>
              </a:rPr>
              <a:t>MOTION AND MEASUREMENT OF DISTANCES</a:t>
            </a:r>
          </a:p>
          <a:p>
            <a:r>
              <a:rPr lang="en-US" dirty="0" smtClean="0">
                <a:solidFill>
                  <a:srgbClr val="FF0000"/>
                </a:solidFill>
              </a:rPr>
              <a:t>BY –Dr A K CHOUBEY</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52399" y="609600"/>
            <a:ext cx="8610601"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2800" b="1" i="0" u="sng" strike="noStrike" cap="none" normalizeH="0" baseline="0" dirty="0" smtClean="0">
                <a:ln>
                  <a:noFill/>
                </a:ln>
                <a:solidFill>
                  <a:srgbClr val="FF0000"/>
                </a:solidFill>
                <a:effectLst/>
                <a:latin typeface="Arial" pitchFamily="34" charset="0"/>
                <a:ea typeface="Times New Roman" pitchFamily="18" charset="0"/>
                <a:cs typeface="Arial" pitchFamily="34" charset="0"/>
              </a:rPr>
              <a:t>Rectilinear motion</a:t>
            </a:r>
            <a:r>
              <a:rPr kumimoji="0" lang="en-US" sz="2800" b="1"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t>:</a:t>
            </a:r>
            <a:r>
              <a:rPr kumimoji="0" lang="en-US" sz="28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t> </a:t>
            </a:r>
            <a:r>
              <a:rPr kumimoji="0" lang="en-US" sz="2800" b="0" i="0" strike="noStrike" cap="none" normalizeH="0" baseline="0" dirty="0" smtClean="0">
                <a:ln>
                  <a:noFill/>
                </a:ln>
                <a:effectLst/>
                <a:latin typeface="Arial" pitchFamily="34" charset="0"/>
                <a:ea typeface="Times New Roman" pitchFamily="18" charset="0"/>
                <a:cs typeface="Arial" pitchFamily="34" charset="0"/>
              </a:rPr>
              <a:t>When the objects change their position with time along a straight line, this type of motion is called rectilinear motion</a:t>
            </a:r>
            <a:r>
              <a:rPr kumimoji="0" lang="en-US" sz="28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0" i="0" u="sng" strike="noStrike" cap="none" normalizeH="0" baseline="0" dirty="0" smtClean="0">
                <a:ln>
                  <a:noFill/>
                </a:ln>
                <a:solidFill>
                  <a:srgbClr val="FF0000"/>
                </a:solidFill>
                <a:effectLst/>
                <a:latin typeface="Arial" pitchFamily="34" charset="0"/>
                <a:ea typeface="Times New Roman" pitchFamily="18" charset="0"/>
                <a:cs typeface="Arial" pitchFamily="34" charset="0"/>
              </a:rPr>
              <a:t>Circular motion</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effectLst/>
                <a:latin typeface="Arial" pitchFamily="34" charset="0"/>
                <a:ea typeface="Times New Roman" pitchFamily="18" charset="0"/>
                <a:cs typeface="Arial" pitchFamily="34" charset="0"/>
              </a:rPr>
              <a:t>When a body moves in a circular path, its motion is known as circular motion</a:t>
            </a:r>
            <a:endParaRPr kumimoji="0" lang="en-US" sz="2800" b="0" i="0"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effectLst/>
                <a:latin typeface="Arial" pitchFamily="34" charset="0"/>
                <a:ea typeface="Times New Roman" pitchFamily="18" charset="0"/>
                <a:cs typeface="Arial" pitchFamily="34" charset="0"/>
              </a:rPr>
              <a:t>Examples:</a:t>
            </a:r>
            <a:endParaRPr kumimoji="0" lang="en-US" sz="2800" b="0" i="0" strike="noStrike" cap="none" normalizeH="0" baseline="0" dirty="0" smtClean="0">
              <a:ln>
                <a:noFill/>
              </a:ln>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457200" algn="l"/>
              </a:tabLst>
            </a:pPr>
            <a:r>
              <a:rPr kumimoji="0" lang="en-US" sz="2800" b="0" i="0" strike="noStrike" cap="none" normalizeH="0" baseline="0" dirty="0" smtClean="0">
                <a:ln>
                  <a:noFill/>
                </a:ln>
                <a:effectLst/>
                <a:latin typeface="Arial" pitchFamily="34" charset="0"/>
                <a:ea typeface="Times New Roman" pitchFamily="18" charset="0"/>
                <a:cs typeface="Arial" pitchFamily="34" charset="0"/>
              </a:rPr>
              <a:t>motion of stone tied in a thread and whirled.</a:t>
            </a:r>
            <a:endParaRPr kumimoji="0" lang="en-US" sz="2800" b="0" i="0" strike="noStrike" cap="none" normalizeH="0" baseline="0" dirty="0" smtClean="0">
              <a:ln>
                <a:noFill/>
              </a:ln>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457200" algn="l"/>
              </a:tabLst>
            </a:pPr>
            <a:r>
              <a:rPr kumimoji="0" lang="en-US" sz="2800" b="0" i="0" strike="noStrike" cap="none" normalizeH="0" baseline="0" dirty="0" smtClean="0">
                <a:ln>
                  <a:noFill/>
                </a:ln>
                <a:effectLst/>
                <a:latin typeface="Arial" pitchFamily="34" charset="0"/>
                <a:ea typeface="Times New Roman" pitchFamily="18" charset="0"/>
                <a:cs typeface="Arial" pitchFamily="34" charset="0"/>
              </a:rPr>
              <a:t>motion of a blade of an electric fan.</a:t>
            </a:r>
            <a:endParaRPr kumimoji="0" lang="en-US" sz="2800" b="0" i="0"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effectLst/>
                <a:latin typeface="Arial" pitchFamily="34" charset="0"/>
                <a:ea typeface="Times New Roman" pitchFamily="18" charset="0"/>
                <a:cs typeface="Arial" pitchFamily="34" charset="0"/>
              </a:rPr>
              <a:t>motion of second’s hand in a clock.</a:t>
            </a:r>
            <a:endParaRPr kumimoji="0" lang="en-US" sz="2800" b="0" i="0"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effectLst/>
                <a:latin typeface="Arial" pitchFamily="34" charset="0"/>
                <a:ea typeface="Times New Roman" pitchFamily="18" charset="0"/>
                <a:cs typeface="Arial" pitchFamily="34" charset="0"/>
              </a:rPr>
              <a:t>In circular motion, the object remains at the same distance from a fixed point.</a:t>
            </a:r>
            <a:endParaRPr kumimoji="0" lang="en-US" sz="2800" b="0" i="0"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otion and Measurement of Distances Class 6 Notes Science Chapter 10 5"/>
          <p:cNvPicPr/>
          <p:nvPr/>
        </p:nvPicPr>
        <p:blipFill>
          <a:blip r:embed="rId2"/>
          <a:srcRect/>
          <a:stretch>
            <a:fillRect/>
          </a:stretch>
        </p:blipFill>
        <p:spPr bwMode="auto">
          <a:xfrm>
            <a:off x="685800" y="914400"/>
            <a:ext cx="7620000" cy="4572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04799" y="381000"/>
            <a:ext cx="8229601"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strike="noStrike" cap="none" normalizeH="0" baseline="0" dirty="0" smtClean="0">
                <a:ln>
                  <a:noFill/>
                </a:ln>
                <a:solidFill>
                  <a:srgbClr val="FF0000"/>
                </a:solidFill>
                <a:effectLst/>
                <a:latin typeface="Arial" pitchFamily="34" charset="0"/>
                <a:ea typeface="Times New Roman" pitchFamily="18" charset="0"/>
                <a:cs typeface="Arial" pitchFamily="34" charset="0"/>
              </a:rPr>
              <a:t>Rotational motion</a:t>
            </a:r>
            <a:r>
              <a:rPr kumimoji="0" lang="en-US" sz="2400" b="1" i="0" strike="noStrike" cap="none" normalizeH="0" baseline="0" dirty="0" smtClean="0">
                <a:ln>
                  <a:noFill/>
                </a:ln>
                <a:effectLst/>
                <a:latin typeface="Arial" pitchFamily="34" charset="0"/>
                <a:ea typeface="Times New Roman" pitchFamily="18" charset="0"/>
                <a:cs typeface="Arial" pitchFamily="34" charset="0"/>
              </a:rPr>
              <a:t>:</a:t>
            </a:r>
            <a:r>
              <a:rPr kumimoji="0" lang="en-US" sz="2400" b="0" i="0" strike="noStrike" cap="none" normalizeH="0" baseline="0" dirty="0" smtClean="0">
                <a:ln>
                  <a:noFill/>
                </a:ln>
                <a:effectLst/>
                <a:latin typeface="Arial"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strike="noStrike" cap="none" normalizeH="0" baseline="0" dirty="0" smtClean="0">
                <a:ln>
                  <a:noFill/>
                </a:ln>
                <a:effectLst/>
                <a:latin typeface="Arial" pitchFamily="34" charset="0"/>
                <a:ea typeface="Times New Roman" pitchFamily="18" charset="0"/>
                <a:cs typeface="Arial" pitchFamily="34" charset="0"/>
              </a:rPr>
              <a:t>Motion in which a whole body moves about an axis is called a rotational motion. Example: motion of a top.</a:t>
            </a:r>
            <a:r>
              <a:rPr kumimoji="0" lang="en-US" sz="24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t/>
            </a:r>
            <a:br>
              <a:rPr kumimoji="0" lang="en-US" sz="24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b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6625" name="Picture 6" descr="Motion and Measurement of Distances Class 6 Notes Science Chapter 10 6"/>
          <p:cNvPicPr>
            <a:picLocks noChangeAspect="1" noChangeArrowheads="1"/>
          </p:cNvPicPr>
          <p:nvPr/>
        </p:nvPicPr>
        <p:blipFill>
          <a:blip r:embed="rId2"/>
          <a:srcRect/>
          <a:stretch>
            <a:fillRect/>
          </a:stretch>
        </p:blipFill>
        <p:spPr bwMode="auto">
          <a:xfrm>
            <a:off x="2743200" y="2743200"/>
            <a:ext cx="4953000" cy="3248025"/>
          </a:xfrm>
          <a:prstGeom prst="rect">
            <a:avLst/>
          </a:prstGeom>
          <a:noFill/>
        </p:spPr>
      </p:pic>
      <p:sp>
        <p:nvSpPr>
          <p:cNvPr id="26627" name="Rectangle 3"/>
          <p:cNvSpPr>
            <a:spLocks noChangeArrowheads="1"/>
          </p:cNvSpPr>
          <p:nvPr/>
        </p:nvSpPr>
        <p:spPr bwMode="auto">
          <a:xfrm>
            <a:off x="0" y="2867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0"/>
            <a:ext cx="8153400" cy="28315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2800" b="1" i="0" u="sng" strike="noStrike" cap="none" normalizeH="0" baseline="0" dirty="0" smtClean="0">
                <a:ln>
                  <a:noFill/>
                </a:ln>
                <a:solidFill>
                  <a:srgbClr val="FF0000"/>
                </a:solidFill>
                <a:effectLst/>
                <a:latin typeface="Arial" pitchFamily="34" charset="0"/>
                <a:ea typeface="Times New Roman" pitchFamily="18" charset="0"/>
                <a:cs typeface="Arial" pitchFamily="34" charset="0"/>
              </a:rPr>
              <a:t>Periodic motion</a:t>
            </a:r>
            <a:r>
              <a:rPr kumimoji="0" lang="en-US" sz="2400" b="1"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t>:</a:t>
            </a:r>
            <a:r>
              <a:rPr kumimoji="0" lang="en-US" sz="24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t> </a:t>
            </a:r>
            <a:r>
              <a:rPr kumimoji="0" lang="en-US" sz="2400" b="0" i="0" strike="noStrike" cap="none" normalizeH="0" baseline="0" dirty="0" smtClean="0">
                <a:ln>
                  <a:noFill/>
                </a:ln>
                <a:effectLst/>
                <a:latin typeface="Arial" pitchFamily="34" charset="0"/>
                <a:ea typeface="Times New Roman" pitchFamily="18" charset="0"/>
                <a:cs typeface="Arial" pitchFamily="34" charset="0"/>
              </a:rPr>
              <a:t>Motion in which an object repeats its motion after a fixed interval of time is called periodic motion.</a:t>
            </a:r>
            <a:br>
              <a:rPr kumimoji="0" lang="en-US" sz="2400" b="0" i="0" strike="noStrike" cap="none" normalizeH="0" baseline="0" dirty="0" smtClean="0">
                <a:ln>
                  <a:noFill/>
                </a:ln>
                <a:effectLst/>
                <a:latin typeface="Arial" pitchFamily="34" charset="0"/>
                <a:ea typeface="Times New Roman" pitchFamily="18" charset="0"/>
                <a:cs typeface="Arial" pitchFamily="34" charset="0"/>
              </a:rPr>
            </a:br>
            <a:r>
              <a:rPr kumimoji="0" lang="en-US" sz="2400" b="0" i="0" strike="noStrike" cap="none" normalizeH="0" baseline="0" dirty="0" smtClean="0">
                <a:ln>
                  <a:noFill/>
                </a:ln>
                <a:effectLst/>
                <a:latin typeface="Arial" pitchFamily="34" charset="0"/>
                <a:ea typeface="Times New Roman" pitchFamily="18" charset="0"/>
                <a:cs typeface="Arial" pitchFamily="34" charset="0"/>
              </a:rPr>
              <a:t>Examples:</a:t>
            </a:r>
            <a:endParaRPr kumimoji="0" lang="en-US" sz="2400" b="0" i="0"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strike="noStrike" cap="none" normalizeH="0" baseline="0" dirty="0" smtClean="0">
                <a:ln>
                  <a:noFill/>
                </a:ln>
                <a:effectLst/>
                <a:latin typeface="Arial" pitchFamily="34" charset="0"/>
                <a:ea typeface="Times New Roman" pitchFamily="18" charset="0"/>
                <a:cs typeface="Arial" pitchFamily="34" charset="0"/>
              </a:rPr>
              <a:t>Oscillations of a pendulum.</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400" b="0" i="0" strike="noStrike" cap="none" normalizeH="0" baseline="0" dirty="0" smtClean="0">
                <a:ln>
                  <a:noFill/>
                </a:ln>
                <a:effectLst/>
                <a:latin typeface="Arial" pitchFamily="34" charset="0"/>
                <a:ea typeface="Times New Roman" pitchFamily="18" charset="0"/>
                <a:cs typeface="Arial" pitchFamily="34" charset="0"/>
              </a:rPr>
              <a:t>(Motion of a swing.</a:t>
            </a:r>
            <a:r>
              <a:rPr kumimoji="0" lang="en-US" sz="24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t/>
            </a:r>
            <a:br>
              <a:rPr kumimoji="0" lang="en-US" sz="24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br>
            <a:r>
              <a:rPr kumimoji="0" lang="en-US" sz="12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t/>
            </a:r>
            <a:br>
              <a:rPr kumimoji="0" lang="en-US" sz="12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descr="Motion and Measurement of Distances Class 6 Notes Science Chapter 10 7"/>
          <p:cNvPicPr/>
          <p:nvPr/>
        </p:nvPicPr>
        <p:blipFill>
          <a:blip r:embed="rId3"/>
          <a:srcRect/>
          <a:stretch>
            <a:fillRect/>
          </a:stretch>
        </p:blipFill>
        <p:spPr bwMode="auto">
          <a:xfrm>
            <a:off x="762000" y="2371724"/>
            <a:ext cx="8077200" cy="4257676"/>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28599" y="228601"/>
            <a:ext cx="8610601"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2000" b="1" i="0" strike="noStrike" cap="none" normalizeH="0" baseline="0" dirty="0" smtClean="0">
                <a:ln>
                  <a:noFill/>
                </a:ln>
                <a:solidFill>
                  <a:srgbClr val="FF0000"/>
                </a:solidFill>
                <a:effectLst/>
                <a:latin typeface="Arial" pitchFamily="34" charset="0"/>
                <a:ea typeface="Times New Roman" pitchFamily="18" charset="0"/>
                <a:cs typeface="Arial" pitchFamily="34" charset="0"/>
              </a:rPr>
              <a:t>Combination of two or more types of motions</a:t>
            </a:r>
            <a:r>
              <a:rPr kumimoji="0" lang="en-US" sz="2000" b="1" i="0" strike="noStrike" cap="none" normalizeH="0" baseline="0" dirty="0" smtClean="0">
                <a:ln>
                  <a:noFill/>
                </a:ln>
                <a:solidFill>
                  <a:srgbClr val="008080"/>
                </a:solidFill>
                <a:effectLst/>
                <a:latin typeface="Arial" pitchFamily="34" charset="0"/>
                <a:ea typeface="Times New Roman" pitchFamily="18" charset="0"/>
                <a:cs typeface="Arial" pitchFamily="34" charset="0"/>
              </a:rPr>
              <a:t>:</a:t>
            </a:r>
            <a:r>
              <a:rPr kumimoji="0" lang="en-US" sz="2000" b="0" i="0" strike="noStrike" cap="none" normalizeH="0" baseline="0" dirty="0" smtClean="0">
                <a:ln>
                  <a:noFill/>
                </a:ln>
                <a:solidFill>
                  <a:srgbClr val="008080"/>
                </a:solidFill>
                <a:effectLst/>
                <a:latin typeface="Arial" pitchFamily="34" charset="0"/>
                <a:ea typeface="Times New Roman" pitchFamily="18" charset="0"/>
                <a:cs typeface="Arial" pitchFamily="34" charset="0"/>
              </a:rPr>
              <a:t> </a:t>
            </a:r>
            <a:r>
              <a:rPr kumimoji="0" lang="en-US" sz="2000" b="0" i="0" strike="noStrike" cap="none" normalizeH="0" baseline="0" dirty="0" smtClean="0">
                <a:ln>
                  <a:noFill/>
                </a:ln>
                <a:effectLst/>
                <a:latin typeface="Arial" pitchFamily="34" charset="0"/>
                <a:ea typeface="Times New Roman" pitchFamily="18" charset="0"/>
                <a:cs typeface="Arial" pitchFamily="34" charset="0"/>
              </a:rPr>
              <a:t>In some situations, the motion of an object may be a combination of two or more of the above mentioned types of motion.</a:t>
            </a:r>
            <a:br>
              <a:rPr kumimoji="0" lang="en-US" sz="2000" b="0" i="0" strike="noStrike" cap="none" normalizeH="0" baseline="0" dirty="0" smtClean="0">
                <a:ln>
                  <a:noFill/>
                </a:ln>
                <a:effectLst/>
                <a:latin typeface="Arial" pitchFamily="34" charset="0"/>
                <a:ea typeface="Times New Roman" pitchFamily="18" charset="0"/>
                <a:cs typeface="Arial" pitchFamily="34" charset="0"/>
              </a:rPr>
            </a:br>
            <a:r>
              <a:rPr kumimoji="0" lang="en-US" sz="2000" b="0" i="0" strike="noStrike" cap="none" normalizeH="0" baseline="0" dirty="0" smtClean="0">
                <a:ln>
                  <a:noFill/>
                </a:ln>
                <a:effectLst/>
                <a:latin typeface="Arial" pitchFamily="34" charset="0"/>
                <a:ea typeface="Times New Roman" pitchFamily="18" charset="0"/>
                <a:cs typeface="Arial" pitchFamily="34" charset="0"/>
              </a:rPr>
              <a:t>Examples:</a:t>
            </a:r>
            <a:endParaRPr kumimoji="0" lang="en-US" sz="2000" b="0" i="0"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strike="noStrike" cap="none" normalizeH="0" baseline="0" dirty="0" smtClean="0">
                <a:ln>
                  <a:noFill/>
                </a:ln>
                <a:effectLst/>
                <a:latin typeface="Arial" pitchFamily="34" charset="0"/>
                <a:ea typeface="Times New Roman" pitchFamily="18" charset="0"/>
                <a:cs typeface="Arial" pitchFamily="34" charset="0"/>
              </a:rPr>
              <a:t>Motion of a ball on the ground. Here, the ball is rotating about an axis but the axis itself is moving along a straight line. Thus, the ball executes a rectilinear motion as well as rotational motion.</a:t>
            </a:r>
            <a:endParaRPr kumimoji="0" lang="en-US" sz="2000" b="0" i="0"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strike="noStrike" cap="none" normalizeH="0" baseline="0" dirty="0" smtClean="0">
                <a:ln>
                  <a:noFill/>
                </a:ln>
                <a:effectLst/>
                <a:latin typeface="Arial" pitchFamily="34" charset="0"/>
                <a:ea typeface="Times New Roman" pitchFamily="18" charset="0"/>
                <a:cs typeface="Arial" pitchFamily="34" charset="0"/>
              </a:rPr>
              <a:t>Motion of earth—earth executes rotations on its axis and also revolves around the sun.</a:t>
            </a:r>
            <a:r>
              <a:rPr kumimoji="0" lang="en-US" sz="20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t/>
            </a:r>
            <a:br>
              <a:rPr kumimoji="0" lang="en-US" sz="20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b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4577" name="Picture 8" descr="Motion and Measurement of Distances Class 6 Notes Science Chapter 10 8"/>
          <p:cNvPicPr>
            <a:picLocks noChangeAspect="1" noChangeArrowheads="1"/>
          </p:cNvPicPr>
          <p:nvPr/>
        </p:nvPicPr>
        <p:blipFill>
          <a:blip r:embed="rId2"/>
          <a:srcRect/>
          <a:stretch>
            <a:fillRect/>
          </a:stretch>
        </p:blipFill>
        <p:spPr bwMode="auto">
          <a:xfrm>
            <a:off x="304800" y="3505200"/>
            <a:ext cx="8534400" cy="3048000"/>
          </a:xfrm>
          <a:prstGeom prst="rect">
            <a:avLst/>
          </a:prstGeom>
          <a:noFill/>
        </p:spPr>
      </p:pic>
      <p:sp>
        <p:nvSpPr>
          <p:cNvPr id="24579" name="Rectangle 3"/>
          <p:cNvSpPr>
            <a:spLocks noChangeArrowheads="1"/>
          </p:cNvSpPr>
          <p:nvPr/>
        </p:nvSpPr>
        <p:spPr bwMode="auto">
          <a:xfrm>
            <a:off x="381000" y="3333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0" y="0"/>
            <a:ext cx="91440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strike="noStrike" cap="none" normalizeH="0" baseline="0" dirty="0" smtClean="0">
                <a:ln>
                  <a:noFill/>
                </a:ln>
                <a:effectLst/>
                <a:latin typeface="Arial" pitchFamily="34" charset="0"/>
                <a:ea typeface="Times New Roman" pitchFamily="18" charset="0"/>
                <a:cs typeface="Arial" pitchFamily="34" charset="0"/>
              </a:rPr>
              <a:t>Distance:</a:t>
            </a:r>
            <a:r>
              <a:rPr kumimoji="0" lang="en-US" sz="2800" b="0" i="0" strike="noStrike" cap="none" normalizeH="0" baseline="0" dirty="0" smtClean="0">
                <a:ln>
                  <a:noFill/>
                </a:ln>
                <a:effectLst/>
                <a:latin typeface="Arial"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strike="noStrike" cap="none" normalizeH="0" baseline="0" dirty="0" smtClean="0">
                <a:ln>
                  <a:noFill/>
                </a:ln>
                <a:effectLst/>
                <a:latin typeface="Arial" pitchFamily="34" charset="0"/>
                <a:ea typeface="Times New Roman" pitchFamily="18" charset="0"/>
                <a:cs typeface="Arial" pitchFamily="34" charset="0"/>
              </a:rPr>
              <a:t>Measurement of gap between two points in certain units is called distance. It is the actual length</a:t>
            </a:r>
            <a:r>
              <a:rPr kumimoji="0" lang="en-US" sz="2800" b="0" i="0" strike="noStrike" cap="none" normalizeH="0" dirty="0" smtClean="0">
                <a:ln>
                  <a:noFill/>
                </a:ln>
                <a:effectLst/>
                <a:latin typeface="Arial" pitchFamily="34" charset="0"/>
                <a:ea typeface="Times New Roman" pitchFamily="18" charset="0"/>
                <a:cs typeface="Arial" pitchFamily="34" charset="0"/>
              </a:rPr>
              <a:t> covered by an object. Its S I Unit is </a:t>
            </a:r>
            <a:r>
              <a:rPr kumimoji="0" lang="en-US" sz="2800" b="0" i="0" strike="noStrike" cap="none" normalizeH="0" dirty="0" err="1" smtClean="0">
                <a:ln>
                  <a:noFill/>
                </a:ln>
                <a:effectLst/>
                <a:latin typeface="Arial" pitchFamily="34" charset="0"/>
                <a:ea typeface="Times New Roman" pitchFamily="18" charset="0"/>
                <a:cs typeface="Arial" pitchFamily="34" charset="0"/>
              </a:rPr>
              <a:t>metre</a:t>
            </a:r>
            <a:r>
              <a:rPr kumimoji="0" lang="en-US" sz="2800" b="0" i="0" strike="noStrike" cap="none" normalizeH="0" dirty="0" smtClean="0">
                <a:ln>
                  <a:noFill/>
                </a:ln>
                <a:effectLst/>
                <a:latin typeface="Arial" pitchFamily="34" charset="0"/>
                <a:ea typeface="Times New Roman" pitchFamily="18" charset="0"/>
                <a:cs typeface="Arial" pitchFamily="34" charset="0"/>
              </a:rPr>
              <a:t>(m) </a:t>
            </a:r>
          </a:p>
          <a:p>
            <a:pPr marL="0" marR="0" lvl="0" indent="0" algn="l" defTabSz="914400" rtl="0" eaLnBrk="1" fontAlgn="base" latinLnBrk="0" hangingPunct="1">
              <a:lnSpc>
                <a:spcPct val="100000"/>
              </a:lnSpc>
              <a:spcBef>
                <a:spcPct val="0"/>
              </a:spcBef>
              <a:spcAft>
                <a:spcPct val="0"/>
              </a:spcAft>
              <a:buClrTx/>
              <a:buSzTx/>
              <a:buFontTx/>
              <a:buNone/>
              <a:tabLst/>
            </a:pPr>
            <a:r>
              <a:rPr lang="en-US" sz="2800" baseline="0" dirty="0" smtClean="0">
                <a:latin typeface="Arial" pitchFamily="34" charset="0"/>
                <a:cs typeface="Arial" pitchFamily="34" charset="0"/>
              </a:rPr>
              <a:t>Large distances are measured in KM.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strike="noStrike" cap="none" normalizeH="0" dirty="0" smtClean="0">
                <a:ln>
                  <a:noFill/>
                </a:ln>
                <a:effectLst/>
                <a:latin typeface="Arial" pitchFamily="34" charset="0"/>
                <a:cs typeface="Arial" pitchFamily="34" charset="0"/>
              </a:rPr>
              <a:t>Example- Distance from your hostel to class room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1058" y="3244334"/>
            <a:ext cx="2821606" cy="769441"/>
          </a:xfrm>
          <a:prstGeom prst="rect">
            <a:avLst/>
          </a:prstGeom>
        </p:spPr>
        <p:txBody>
          <a:bodyPr wrap="none">
            <a:spAutoFit/>
          </a:bodyPr>
          <a:lstStyle/>
          <a:p>
            <a:pPr lvl="0" fontAlgn="base">
              <a:spcBef>
                <a:spcPct val="0"/>
              </a:spcBef>
              <a:spcAft>
                <a:spcPct val="0"/>
              </a:spcAft>
            </a:pPr>
            <a:r>
              <a:rPr lang="en-US" sz="4400" dirty="0" smtClean="0">
                <a:solidFill>
                  <a:srgbClr val="FF0000"/>
                </a:solidFill>
                <a:latin typeface="Arial" pitchFamily="34" charset="0"/>
                <a:cs typeface="Arial" pitchFamily="34" charset="0"/>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1" y="381000"/>
            <a:ext cx="7315200" cy="584775"/>
          </a:xfrm>
          <a:prstGeom prst="rect">
            <a:avLst/>
          </a:prstGeom>
        </p:spPr>
        <p:txBody>
          <a:bodyPr wrap="square">
            <a:spAutoFit/>
          </a:bodyPr>
          <a:lstStyle/>
          <a:p>
            <a:r>
              <a:rPr lang="en-US" sz="3200" dirty="0" smtClean="0">
                <a:solidFill>
                  <a:srgbClr val="FF0000"/>
                </a:solidFill>
              </a:rPr>
              <a:t>Development of Means of Transport</a:t>
            </a:r>
            <a:endParaRPr lang="en-US" sz="3200" dirty="0">
              <a:solidFill>
                <a:srgbClr val="FF0000"/>
              </a:solidFill>
            </a:endParaRPr>
          </a:p>
        </p:txBody>
      </p:sp>
      <p:sp>
        <p:nvSpPr>
          <p:cNvPr id="3" name="Rectangle 2"/>
          <p:cNvSpPr/>
          <p:nvPr/>
        </p:nvSpPr>
        <p:spPr>
          <a:xfrm>
            <a:off x="762000" y="1828800"/>
            <a:ext cx="7543800" cy="4832092"/>
          </a:xfrm>
          <a:prstGeom prst="rect">
            <a:avLst/>
          </a:prstGeom>
        </p:spPr>
        <p:txBody>
          <a:bodyPr wrap="square">
            <a:spAutoFit/>
          </a:bodyPr>
          <a:lstStyle/>
          <a:p>
            <a:pPr lvl="0" fontAlgn="base">
              <a:spcBef>
                <a:spcPct val="0"/>
              </a:spcBef>
              <a:spcAft>
                <a:spcPct val="0"/>
              </a:spcAft>
              <a:tabLst>
                <a:tab pos="457200" algn="l"/>
              </a:tabLst>
            </a:pPr>
            <a:r>
              <a:rPr lang="en-US" sz="2800" dirty="0" smtClean="0">
                <a:latin typeface="Arial" pitchFamily="34" charset="0"/>
                <a:cs typeface="Arial" pitchFamily="34" charset="0"/>
              </a:rPr>
              <a:t>When we are talking of movement from one place to another, the measurement of distance is logically the next step. This linkage is to be made evident to the child. </a:t>
            </a:r>
            <a:r>
              <a:rPr lang="en-US" sz="2800" dirty="0" smtClean="0"/>
              <a:t>In ancient time man used to move only on foot and carry goods either on his back or on the back of some animals</a:t>
            </a:r>
            <a:r>
              <a:rPr lang="en-US" sz="2800" dirty="0" smtClean="0"/>
              <a:t>.</a:t>
            </a:r>
            <a:r>
              <a:rPr lang="en-US" sz="2800" dirty="0" smtClean="0">
                <a:latin typeface="Arial" pitchFamily="34" charset="0"/>
                <a:ea typeface="Times New Roman" pitchFamily="18" charset="0"/>
                <a:cs typeface="Arial" pitchFamily="34" charset="0"/>
              </a:rPr>
              <a:t> A great change in the modes of transport was made:</a:t>
            </a:r>
            <a:endParaRPr lang="en-US" sz="2800" dirty="0" smtClean="0">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n-US" sz="2800" dirty="0" smtClean="0">
                <a:latin typeface="Arial" pitchFamily="34" charset="0"/>
                <a:ea typeface="Times New Roman" pitchFamily="18" charset="0"/>
                <a:cs typeface="Arial" pitchFamily="34" charset="0"/>
              </a:rPr>
              <a:t>by the invention of wheel.</a:t>
            </a:r>
            <a:endParaRPr lang="en-US" sz="2800" dirty="0" smtClean="0">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n-US" sz="2800" dirty="0" smtClean="0">
                <a:latin typeface="Arial" pitchFamily="34" charset="0"/>
                <a:ea typeface="Times New Roman" pitchFamily="18" charset="0"/>
                <a:cs typeface="Arial" pitchFamily="34" charset="0"/>
              </a:rPr>
              <a:t>by the invention of steam engine</a:t>
            </a:r>
            <a:endParaRPr lang="en-US" sz="2800" dirty="0" smtClean="0"/>
          </a:p>
          <a:p>
            <a:endParaRPr lang="en-US" sz="28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0"/>
            <a:ext cx="8839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228600" y="228600"/>
            <a:ext cx="8610600" cy="3908762"/>
          </a:xfrm>
          <a:prstGeom prst="rect">
            <a:avLst/>
          </a:prstGeom>
        </p:spPr>
        <p:txBody>
          <a:bodyPr wrap="square">
            <a:spAutoFit/>
          </a:bodyPr>
          <a:lstStyle/>
          <a:p>
            <a:r>
              <a:rPr lang="en-US" sz="2400" b="1" dirty="0" smtClean="0">
                <a:solidFill>
                  <a:srgbClr val="FF0000"/>
                </a:solidFill>
                <a:latin typeface="Arial" pitchFamily="34" charset="0"/>
                <a:cs typeface="Arial" pitchFamily="34" charset="0"/>
              </a:rPr>
              <a:t>Non-standard measures</a:t>
            </a:r>
            <a:r>
              <a:rPr lang="en-US" sz="2400" b="1" dirty="0" smtClean="0">
                <a:latin typeface="Arial" pitchFamily="34" charset="0"/>
                <a:cs typeface="Arial" pitchFamily="34" charset="0"/>
              </a:rPr>
              <a:t>:</a:t>
            </a:r>
          </a:p>
          <a:p>
            <a:r>
              <a:rPr lang="en-US" sz="2400" dirty="0" smtClean="0"/>
              <a:t>The lengths of steps, arms, hands, or fingers of different people are different, therefore the distance measured with their help is not always reliable. These methods are, therefore, called non-standard measures</a:t>
            </a:r>
            <a:r>
              <a:rPr lang="en-US" sz="2400" dirty="0" smtClean="0"/>
              <a:t>.</a:t>
            </a:r>
          </a:p>
          <a:p>
            <a:endParaRPr lang="en-US" sz="2400" dirty="0" smtClean="0"/>
          </a:p>
          <a:p>
            <a:r>
              <a:rPr lang="en-US" sz="2400" b="1" dirty="0" smtClean="0">
                <a:solidFill>
                  <a:srgbClr val="FF0000"/>
                </a:solidFill>
                <a:latin typeface="Arial" pitchFamily="34" charset="0"/>
                <a:cs typeface="Arial" pitchFamily="34" charset="0"/>
              </a:rPr>
              <a:t>Standard measures</a:t>
            </a:r>
            <a:r>
              <a:rPr lang="en-US" sz="2400" b="1" dirty="0" smtClean="0">
                <a:latin typeface="Arial" pitchFamily="34" charset="0"/>
                <a:cs typeface="Arial" pitchFamily="34" charset="0"/>
              </a:rPr>
              <a:t>:</a:t>
            </a:r>
            <a:r>
              <a:rPr lang="en-US" sz="2400" dirty="0" smtClean="0"/>
              <a:t>  Measures that are the same all over the world are known as standard measures.</a:t>
            </a:r>
          </a:p>
          <a:p>
            <a:endParaRPr lang="en-US" sz="2800" u="sng" dirty="0" smtClean="0"/>
          </a:p>
          <a:p>
            <a:r>
              <a:rPr lang="en-US" sz="2800" dirty="0" smtClean="0">
                <a:latin typeface="Arial" pitchFamily="34" charset="0"/>
                <a:cs typeface="Arial" pitchFamily="34" charset="0"/>
              </a:rPr>
              <a:t> </a:t>
            </a:r>
            <a:endParaRPr lang="en-US" sz="2800" dirty="0">
              <a:latin typeface="Arial" pitchFamily="34" charset="0"/>
              <a:cs typeface="Arial" pitchFamily="34" charset="0"/>
            </a:endParaRPr>
          </a:p>
        </p:txBody>
      </p:sp>
      <p:sp>
        <p:nvSpPr>
          <p:cNvPr id="4" name="Rectangle 3"/>
          <p:cNvSpPr/>
          <p:nvPr/>
        </p:nvSpPr>
        <p:spPr>
          <a:xfrm>
            <a:off x="304800" y="3429000"/>
            <a:ext cx="8610600" cy="2369880"/>
          </a:xfrm>
          <a:prstGeom prst="rect">
            <a:avLst/>
          </a:prstGeom>
        </p:spPr>
        <p:txBody>
          <a:bodyPr wrap="square">
            <a:spAutoFit/>
          </a:bodyPr>
          <a:lstStyle/>
          <a:p>
            <a:pPr lvl="0" fontAlgn="base">
              <a:spcBef>
                <a:spcPct val="0"/>
              </a:spcBef>
              <a:spcAft>
                <a:spcPct val="0"/>
              </a:spcAft>
              <a:tabLst>
                <a:tab pos="457200" algn="l"/>
              </a:tabLst>
            </a:pPr>
            <a:r>
              <a:rPr lang="en-US" sz="2800" u="sng" dirty="0" smtClean="0">
                <a:solidFill>
                  <a:srgbClr val="FF0000"/>
                </a:solidFill>
                <a:latin typeface="Arial" pitchFamily="34" charset="0"/>
                <a:ea typeface="Times New Roman" pitchFamily="18" charset="0"/>
                <a:cs typeface="Arial" pitchFamily="34" charset="0"/>
              </a:rPr>
              <a:t>Unit of measurements</a:t>
            </a:r>
            <a:endParaRPr lang="en-US" sz="2800" dirty="0" smtClean="0">
              <a:solidFill>
                <a:srgbClr val="FF0000"/>
              </a:solidFill>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n-US" sz="2400" dirty="0" smtClean="0">
                <a:latin typeface="Arial" pitchFamily="34" charset="0"/>
                <a:ea typeface="Times New Roman" pitchFamily="18" charset="0"/>
                <a:cs typeface="Arial" pitchFamily="34" charset="0"/>
              </a:rPr>
              <a:t>It involves the comparison of an unknown quantity with some known quantity of the same kind.</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n-US" sz="2400" dirty="0" smtClean="0">
                <a:latin typeface="Arial" pitchFamily="34" charset="0"/>
                <a:ea typeface="Times New Roman" pitchFamily="18" charset="0"/>
                <a:cs typeface="Arial" pitchFamily="34" charset="0"/>
              </a:rPr>
              <a:t>This </a:t>
            </a:r>
            <a:r>
              <a:rPr lang="en-US" sz="2400" dirty="0" smtClean="0">
                <a:latin typeface="Arial" pitchFamily="34" charset="0"/>
                <a:ea typeface="Times New Roman" pitchFamily="18" charset="0"/>
                <a:cs typeface="Arial" pitchFamily="34" charset="0"/>
              </a:rPr>
              <a:t>known fixed quantity is called unit.</a:t>
            </a:r>
          </a:p>
          <a:p>
            <a:pPr lvl="0" eaLnBrk="0" fontAlgn="base" hangingPunct="0">
              <a:spcBef>
                <a:spcPct val="0"/>
              </a:spcBef>
              <a:spcAft>
                <a:spcPct val="0"/>
              </a:spcAft>
              <a:tabLst>
                <a:tab pos="457200" algn="l"/>
              </a:tabLst>
            </a:pPr>
            <a:r>
              <a:rPr lang="en-US" sz="2400" dirty="0" smtClean="0">
                <a:latin typeface="Arial" pitchFamily="34" charset="0"/>
                <a:ea typeface="Times New Roman" pitchFamily="18" charset="0"/>
                <a:cs typeface="Arial" pitchFamily="34" charset="0"/>
              </a:rPr>
              <a:t>The result of measurement is expressed in two parts. One part is a number; the other part is the unit of measurement</a:t>
            </a:r>
            <a:r>
              <a:rPr lang="en-US" sz="2400" dirty="0" smtClean="0">
                <a:latin typeface="Arial" pitchFamily="34" charset="0"/>
                <a:cs typeface="Arial" pitchFamily="34"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382000" cy="6494085"/>
          </a:xfrm>
          <a:prstGeom prst="rect">
            <a:avLst/>
          </a:prstGeom>
        </p:spPr>
        <p:txBody>
          <a:bodyPr wrap="square">
            <a:spAutoFit/>
          </a:bodyPr>
          <a:lstStyle/>
          <a:p>
            <a:r>
              <a:rPr lang="en-US" sz="3200" dirty="0" smtClean="0">
                <a:solidFill>
                  <a:srgbClr val="FF0000"/>
                </a:solidFill>
                <a:latin typeface="Arial" pitchFamily="34" charset="0"/>
                <a:cs typeface="Arial" pitchFamily="34" charset="0"/>
              </a:rPr>
              <a:t>Need for </a:t>
            </a:r>
            <a:r>
              <a:rPr lang="en-US" sz="3200" dirty="0" smtClean="0">
                <a:solidFill>
                  <a:srgbClr val="FF0000"/>
                </a:solidFill>
                <a:latin typeface="Arial" pitchFamily="34" charset="0"/>
                <a:cs typeface="Arial" pitchFamily="34" charset="0"/>
              </a:rPr>
              <a:t>Measurement</a:t>
            </a:r>
          </a:p>
          <a:p>
            <a:r>
              <a:rPr lang="en-US" sz="3200" dirty="0" smtClean="0">
                <a:latin typeface="Arial" pitchFamily="34" charset="0"/>
                <a:cs typeface="Arial" pitchFamily="34" charset="0"/>
              </a:rPr>
              <a:t> </a:t>
            </a:r>
            <a:r>
              <a:rPr lang="en-US" sz="3200" dirty="0" smtClean="0">
                <a:latin typeface="Arial" pitchFamily="34" charset="0"/>
                <a:cs typeface="Arial" pitchFamily="34" charset="0"/>
              </a:rPr>
              <a:t>I want to know how tall am I? How long can I jump? I want to compare the size of things. Will the cupboard that I wish to buy go through the door of my home? What should be the height of the mirror so that everybody in the house can see his or her full image? </a:t>
            </a:r>
            <a:endParaRPr lang="en-US" sz="3200" dirty="0" smtClean="0">
              <a:latin typeface="Arial" pitchFamily="34" charset="0"/>
              <a:cs typeface="Arial" pitchFamily="34" charset="0"/>
            </a:endParaRPr>
          </a:p>
          <a:p>
            <a:r>
              <a:rPr lang="en-US" sz="3200" u="sng" dirty="0" smtClean="0">
                <a:solidFill>
                  <a:srgbClr val="FF0000"/>
                </a:solidFill>
                <a:latin typeface="Arial" pitchFamily="34" charset="0"/>
                <a:cs typeface="Arial" pitchFamily="34" charset="0"/>
              </a:rPr>
              <a:t>In October 1960, the 12th general conference on weight and measures adopted the International system of units. “The System International Units” is the set of units to maintain uniformity all over the world.</a:t>
            </a:r>
            <a:endParaRPr lang="en-US" sz="3200" dirty="0" smtClean="0">
              <a:solidFill>
                <a:srgbClr val="FF0000"/>
              </a:solidFill>
              <a:latin typeface="Arial" pitchFamily="34" charset="0"/>
              <a:cs typeface="Arial" pitchFamily="34" charset="0"/>
            </a:endParaRPr>
          </a:p>
          <a:p>
            <a:endParaRPr lang="en-US" sz="32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152400" y="0"/>
            <a:ext cx="86868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err="1" smtClean="0">
                <a:ln>
                  <a:noFill/>
                </a:ln>
                <a:solidFill>
                  <a:srgbClr val="FF0000"/>
                </a:solidFill>
                <a:effectLst/>
                <a:latin typeface="Arial" pitchFamily="34" charset="0"/>
                <a:ea typeface="Times New Roman" pitchFamily="18" charset="0"/>
                <a:cs typeface="Arial" pitchFamily="34" charset="0"/>
              </a:rPr>
              <a:t>Metre</a:t>
            </a:r>
            <a:r>
              <a:rPr kumimoji="0" lang="en-US" sz="2800" b="1" i="0" u="sng"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n-US" sz="2800" b="0" i="0" u="sng" strike="noStrike" cap="none" normalizeH="0" baseline="0" dirty="0" smtClean="0">
                <a:ln>
                  <a:noFill/>
                </a:ln>
                <a:solidFill>
                  <a:srgbClr val="FF0000"/>
                </a:solidFill>
                <a:effectLst/>
                <a:latin typeface="Arial" pitchFamily="34" charset="0"/>
                <a:ea typeface="Times New Roman" pitchFamily="18" charset="0"/>
                <a:cs typeface="Arial" pitchFamily="34" charset="0"/>
              </a:rPr>
              <a:t> It is the standard unit of length. The symbol of </a:t>
            </a:r>
            <a:r>
              <a:rPr kumimoji="0" lang="en-US" sz="2800" b="0" i="0" u="sng" strike="noStrike" cap="none" normalizeH="0" baseline="0" dirty="0" err="1" smtClean="0">
                <a:ln>
                  <a:noFill/>
                </a:ln>
                <a:solidFill>
                  <a:srgbClr val="FF0000"/>
                </a:solidFill>
                <a:effectLst/>
                <a:latin typeface="Arial" pitchFamily="34" charset="0"/>
                <a:ea typeface="Times New Roman" pitchFamily="18" charset="0"/>
                <a:cs typeface="Arial" pitchFamily="34" charset="0"/>
              </a:rPr>
              <a:t>metre</a:t>
            </a:r>
            <a:r>
              <a:rPr kumimoji="0" lang="en-US" sz="2800" b="0" i="0" u="sng" strike="noStrike" cap="none" normalizeH="0" baseline="0" dirty="0" smtClean="0">
                <a:ln>
                  <a:noFill/>
                </a:ln>
                <a:solidFill>
                  <a:srgbClr val="FF0000"/>
                </a:solidFill>
                <a:effectLst/>
                <a:latin typeface="Arial" pitchFamily="34" charset="0"/>
                <a:ea typeface="Times New Roman" pitchFamily="18" charset="0"/>
                <a:cs typeface="Arial" pitchFamily="34" charset="0"/>
              </a:rPr>
              <a:t> is m.</a:t>
            </a:r>
            <a:br>
              <a:rPr kumimoji="0" lang="en-US" sz="2800" b="0" i="0" u="sng" strike="noStrike" cap="none" normalizeH="0" baseline="0" dirty="0" smtClean="0">
                <a:ln>
                  <a:noFill/>
                </a:ln>
                <a:solidFill>
                  <a:srgbClr val="FF0000"/>
                </a:solidFill>
                <a:effectLst/>
                <a:latin typeface="Arial" pitchFamily="34" charset="0"/>
                <a:ea typeface="Times New Roman" pitchFamily="18" charset="0"/>
                <a:cs typeface="Arial" pitchFamily="34" charset="0"/>
              </a:rPr>
            </a:b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p:txBody>
      </p:sp>
      <p:pic>
        <p:nvPicPr>
          <p:cNvPr id="1025" name="Picture 1" descr="Motion and Measurement of Distances Class 6 Notes Science Chapter 10 1"/>
          <p:cNvPicPr>
            <a:picLocks noChangeAspect="1" noChangeArrowheads="1"/>
          </p:cNvPicPr>
          <p:nvPr/>
        </p:nvPicPr>
        <p:blipFill>
          <a:blip r:embed="rId2"/>
          <a:srcRect/>
          <a:stretch>
            <a:fillRect/>
          </a:stretch>
        </p:blipFill>
        <p:spPr bwMode="auto">
          <a:xfrm>
            <a:off x="304800" y="3810000"/>
            <a:ext cx="8458200" cy="2743200"/>
          </a:xfrm>
          <a:prstGeom prst="rect">
            <a:avLst/>
          </a:prstGeom>
          <a:noFill/>
        </p:spPr>
      </p:pic>
      <p:sp>
        <p:nvSpPr>
          <p:cNvPr id="1027" name="Rectangle 3"/>
          <p:cNvSpPr>
            <a:spLocks noChangeArrowheads="1"/>
          </p:cNvSpPr>
          <p:nvPr/>
        </p:nvSpPr>
        <p:spPr bwMode="auto">
          <a:xfrm>
            <a:off x="0" y="1905001"/>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strike="noStrike" cap="none" normalizeH="0" baseline="0" dirty="0" smtClean="0">
                <a:ln>
                  <a:noFill/>
                </a:ln>
                <a:effectLst/>
                <a:latin typeface="Arial" pitchFamily="34" charset="0"/>
                <a:ea typeface="Times New Roman" pitchFamily="18" charset="0"/>
                <a:cs typeface="Arial" pitchFamily="34" charset="0"/>
              </a:rPr>
              <a:t>Each </a:t>
            </a:r>
            <a:r>
              <a:rPr kumimoji="0" lang="en-US" sz="2400" b="0" i="0" strike="noStrike" cap="none" normalizeH="0" baseline="0" dirty="0" err="1" smtClean="0">
                <a:ln>
                  <a:noFill/>
                </a:ln>
                <a:effectLst/>
                <a:latin typeface="Arial" pitchFamily="34" charset="0"/>
                <a:ea typeface="Times New Roman" pitchFamily="18" charset="0"/>
                <a:cs typeface="Arial" pitchFamily="34" charset="0"/>
              </a:rPr>
              <a:t>metre</a:t>
            </a:r>
            <a:r>
              <a:rPr kumimoji="0" lang="en-US" sz="2400" b="0" i="0" strike="noStrike" cap="none" normalizeH="0" baseline="0" dirty="0" smtClean="0">
                <a:ln>
                  <a:noFill/>
                </a:ln>
                <a:effectLst/>
                <a:latin typeface="Arial" pitchFamily="34" charset="0"/>
                <a:ea typeface="Times New Roman" pitchFamily="18" charset="0"/>
                <a:cs typeface="Arial" pitchFamily="34" charset="0"/>
              </a:rPr>
              <a:t> (m) is divided into 100 equal divisions, called </a:t>
            </a:r>
            <a:r>
              <a:rPr kumimoji="0" lang="en-US" sz="2400" b="0" i="0" strike="noStrike" cap="none" normalizeH="0" baseline="0" dirty="0" err="1" smtClean="0">
                <a:ln>
                  <a:noFill/>
                </a:ln>
                <a:effectLst/>
                <a:latin typeface="Arial" pitchFamily="34" charset="0"/>
                <a:ea typeface="Times New Roman" pitchFamily="18" charset="0"/>
                <a:cs typeface="Arial" pitchFamily="34" charset="0"/>
              </a:rPr>
              <a:t>centimetre</a:t>
            </a:r>
            <a:r>
              <a:rPr kumimoji="0" lang="en-US" sz="2400" b="0" i="0" strike="noStrike" cap="none" normalizeH="0" baseline="0" dirty="0" smtClean="0">
                <a:ln>
                  <a:noFill/>
                </a:ln>
                <a:effectLst/>
                <a:latin typeface="Arial" pitchFamily="34" charset="0"/>
                <a:ea typeface="Times New Roman" pitchFamily="18" charset="0"/>
                <a:cs typeface="Arial" pitchFamily="34" charset="0"/>
              </a:rPr>
              <a:t> (cm). Each </a:t>
            </a:r>
            <a:r>
              <a:rPr kumimoji="0" lang="en-US" sz="2400" b="0" i="0" strike="noStrike" cap="none" normalizeH="0" baseline="0" dirty="0" err="1" smtClean="0">
                <a:ln>
                  <a:noFill/>
                </a:ln>
                <a:effectLst/>
                <a:latin typeface="Arial" pitchFamily="34" charset="0"/>
                <a:ea typeface="Times New Roman" pitchFamily="18" charset="0"/>
                <a:cs typeface="Arial" pitchFamily="34" charset="0"/>
              </a:rPr>
              <a:t>centimetre</a:t>
            </a:r>
            <a:r>
              <a:rPr kumimoji="0" lang="en-US" sz="2400" b="0" i="0" strike="noStrike" cap="none" normalizeH="0" baseline="0" dirty="0" smtClean="0">
                <a:ln>
                  <a:noFill/>
                </a:ln>
                <a:effectLst/>
                <a:latin typeface="Arial" pitchFamily="34" charset="0"/>
                <a:ea typeface="Times New Roman" pitchFamily="18" charset="0"/>
                <a:cs typeface="Arial" pitchFamily="34" charset="0"/>
              </a:rPr>
              <a:t> has ten equal divisions, called </a:t>
            </a:r>
            <a:r>
              <a:rPr kumimoji="0" lang="en-US" sz="2400" b="0" i="0" strike="noStrike" cap="none" normalizeH="0" baseline="0" dirty="0" err="1" smtClean="0">
                <a:ln>
                  <a:noFill/>
                </a:ln>
                <a:effectLst/>
                <a:latin typeface="Arial" pitchFamily="34" charset="0"/>
                <a:ea typeface="Times New Roman" pitchFamily="18" charset="0"/>
                <a:cs typeface="Arial" pitchFamily="34" charset="0"/>
              </a:rPr>
              <a:t>millimetre</a:t>
            </a:r>
            <a:r>
              <a:rPr kumimoji="0" lang="en-US" sz="2400" b="0" i="0" strike="noStrike" cap="none" normalizeH="0" baseline="0" dirty="0" smtClean="0">
                <a:ln>
                  <a:noFill/>
                </a:ln>
                <a:effectLst/>
                <a:latin typeface="Arial" pitchFamily="34" charset="0"/>
                <a:ea typeface="Times New Roman" pitchFamily="18" charset="0"/>
                <a:cs typeface="Arial" pitchFamily="34" charset="0"/>
              </a:rPr>
              <a:t> (mm). Thus</a:t>
            </a:r>
            <a:br>
              <a:rPr kumimoji="0" lang="en-US" sz="2400" b="0" i="0" strike="noStrike" cap="none" normalizeH="0" baseline="0" dirty="0" smtClean="0">
                <a:ln>
                  <a:noFill/>
                </a:ln>
                <a:effectLst/>
                <a:latin typeface="Arial" pitchFamily="34" charset="0"/>
                <a:ea typeface="Times New Roman" pitchFamily="18" charset="0"/>
                <a:cs typeface="Arial" pitchFamily="34" charset="0"/>
              </a:rPr>
            </a:br>
            <a:r>
              <a:rPr kumimoji="0" lang="en-US" sz="2400" b="0" i="0" strike="noStrike" cap="none" normalizeH="0" baseline="0" dirty="0" smtClean="0">
                <a:ln>
                  <a:noFill/>
                </a:ln>
                <a:effectLst/>
                <a:latin typeface="Arial" pitchFamily="34" charset="0"/>
                <a:ea typeface="Times New Roman" pitchFamily="18" charset="0"/>
                <a:cs typeface="Arial" pitchFamily="34" charset="0"/>
              </a:rPr>
              <a:t>1 m = 100 cm</a:t>
            </a:r>
            <a:r>
              <a:rPr kumimoji="0" lang="en-US" sz="24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t/>
            </a:r>
            <a:br>
              <a:rPr kumimoji="0" lang="en-US" sz="24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br>
            <a:r>
              <a:rPr kumimoji="0" lang="en-US" sz="12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t/>
            </a:r>
            <a:br>
              <a:rPr kumimoji="0" lang="en-US" sz="12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0"/>
            <a:ext cx="9144000" cy="29546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2400" b="0" i="0" strike="noStrike" cap="none" normalizeH="0" baseline="0" dirty="0" smtClean="0">
                <a:ln>
                  <a:noFill/>
                </a:ln>
                <a:solidFill>
                  <a:srgbClr val="FF0000"/>
                </a:solidFill>
                <a:effectLst/>
                <a:latin typeface="Arial" pitchFamily="34" charset="0"/>
                <a:ea typeface="Times New Roman" pitchFamily="18" charset="0"/>
                <a:cs typeface="Arial" pitchFamily="34" charset="0"/>
              </a:rPr>
              <a:t>Measurement with a scale with broken ends</a:t>
            </a:r>
            <a:endParaRPr kumimoji="0" lang="en-US" sz="2400" b="0" i="0"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strike="noStrike" cap="none" normalizeH="0" baseline="0" dirty="0" smtClean="0">
                <a:ln>
                  <a:noFill/>
                </a:ln>
                <a:effectLst/>
                <a:latin typeface="Arial" pitchFamily="34" charset="0"/>
                <a:ea typeface="Times New Roman" pitchFamily="18" charset="0"/>
                <a:cs typeface="Arial" pitchFamily="34" charset="0"/>
              </a:rPr>
              <a:t>Avoid taking measurements from zero mark.</a:t>
            </a:r>
            <a:endParaRPr kumimoji="0" lang="en-US" sz="2400" b="0" i="0"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strike="noStrike" cap="none" normalizeH="0" baseline="0" dirty="0" smtClean="0">
                <a:ln>
                  <a:noFill/>
                </a:ln>
                <a:effectLst/>
                <a:latin typeface="Arial" pitchFamily="34" charset="0"/>
                <a:ea typeface="Times New Roman" pitchFamily="18" charset="0"/>
                <a:cs typeface="Arial" pitchFamily="34" charset="0"/>
              </a:rPr>
              <a:t>Use any other full mark of the scale, say 1.0 cm.</a:t>
            </a:r>
            <a:endParaRPr kumimoji="0" lang="en-US" sz="2400" b="0" i="0"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strike="noStrike" cap="none" normalizeH="0" baseline="0" dirty="0" smtClean="0">
                <a:ln>
                  <a:noFill/>
                </a:ln>
                <a:effectLst/>
                <a:latin typeface="Arial" pitchFamily="34" charset="0"/>
                <a:ea typeface="Times New Roman" pitchFamily="18" charset="0"/>
                <a:cs typeface="Arial" pitchFamily="34" charset="0"/>
              </a:rPr>
              <a:t>Subtract the reading of this mark from the reading at the other end. For example, in Fig. 10.3 (6), the reading at starting mark is 1.0 cm and at the other end it is 6.5 cm. Therefore, the length of the object is (6.5 – 1.0) cm = 5.5 cm.</a:t>
            </a:r>
            <a:endParaRPr kumimoji="0" lang="en-US" sz="2400" b="0" i="0"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2529" name="Picture 3" descr="Motion and Measurement of Distances Class 6 Notes Science Chapter 10 3"/>
          <p:cNvPicPr>
            <a:picLocks noChangeAspect="1" noChangeArrowheads="1"/>
          </p:cNvPicPr>
          <p:nvPr/>
        </p:nvPicPr>
        <p:blipFill>
          <a:blip r:embed="rId2"/>
          <a:srcRect/>
          <a:stretch>
            <a:fillRect/>
          </a:stretch>
        </p:blipFill>
        <p:spPr bwMode="auto">
          <a:xfrm>
            <a:off x="381000" y="3733800"/>
            <a:ext cx="8458200" cy="2895600"/>
          </a:xfrm>
          <a:prstGeom prst="rect">
            <a:avLst/>
          </a:prstGeom>
          <a:noFill/>
        </p:spPr>
      </p:pic>
      <p:sp>
        <p:nvSpPr>
          <p:cNvPr id="22531" name="Rectangle 3"/>
          <p:cNvSpPr>
            <a:spLocks noChangeArrowheads="1"/>
          </p:cNvSpPr>
          <p:nvPr/>
        </p:nvSpPr>
        <p:spPr bwMode="auto">
          <a:xfrm>
            <a:off x="0" y="2524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otion and Measurement of Distances Class 6 Notes Science Chapter 10 4"/>
          <p:cNvPicPr/>
          <p:nvPr/>
        </p:nvPicPr>
        <p:blipFill>
          <a:blip r:embed="rId2"/>
          <a:srcRect/>
          <a:stretch>
            <a:fillRect/>
          </a:stretch>
        </p:blipFill>
        <p:spPr bwMode="auto">
          <a:xfrm>
            <a:off x="1219200" y="3276600"/>
            <a:ext cx="6934200" cy="2743199"/>
          </a:xfrm>
          <a:prstGeom prst="rect">
            <a:avLst/>
          </a:prstGeom>
          <a:noFill/>
          <a:ln w="9525">
            <a:noFill/>
            <a:miter lim="800000"/>
            <a:headEnd/>
            <a:tailEnd/>
          </a:ln>
        </p:spPr>
      </p:pic>
      <p:sp>
        <p:nvSpPr>
          <p:cNvPr id="21505" name="Rectangle 1"/>
          <p:cNvSpPr>
            <a:spLocks noChangeArrowheads="1"/>
          </p:cNvSpPr>
          <p:nvPr/>
        </p:nvSpPr>
        <p:spPr bwMode="auto">
          <a:xfrm>
            <a:off x="533400" y="533400"/>
            <a:ext cx="80010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strike="noStrike" cap="none" normalizeH="0" baseline="0" dirty="0" smtClean="0">
                <a:ln>
                  <a:noFill/>
                </a:ln>
                <a:solidFill>
                  <a:srgbClr val="FF0000"/>
                </a:solidFill>
                <a:effectLst/>
                <a:latin typeface="Arial" pitchFamily="34" charset="0"/>
                <a:ea typeface="Times New Roman" pitchFamily="18" charset="0"/>
                <a:cs typeface="Arial" pitchFamily="34" charset="0"/>
              </a:rPr>
              <a:t>Correct position of the eye is also important for making measurement</a:t>
            </a:r>
            <a:r>
              <a:rPr kumimoji="0" lang="en-US" sz="2400" b="0" i="0" strike="noStrike" cap="none" normalizeH="0" baseline="0" dirty="0" smtClean="0">
                <a:ln>
                  <a:noFill/>
                </a:ln>
                <a:effectLst/>
                <a:latin typeface="Arial"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strike="noStrike" cap="none" normalizeH="0" baseline="0" dirty="0" smtClean="0">
                <a:ln>
                  <a:noFill/>
                </a:ln>
                <a:effectLst/>
                <a:latin typeface="Arial" pitchFamily="34" charset="0"/>
                <a:ea typeface="Times New Roman" pitchFamily="18" charset="0"/>
                <a:cs typeface="Arial" pitchFamily="34" charset="0"/>
              </a:rPr>
              <a:t>Your eye must be exactly above the point where the measurement is to be taken as shown in Fig. 10.4. Position ‘A’ is the correct position of the eye. Note that from position A’, the reading is 1.0 cm. From positions ‘B’ and ‘C’, the readings may be different.</a:t>
            </a:r>
            <a:br>
              <a:rPr kumimoji="0" lang="en-US" sz="2400" b="0" i="0" strike="noStrike" cap="none" normalizeH="0" baseline="0" dirty="0" smtClean="0">
                <a:ln>
                  <a:noFill/>
                </a:ln>
                <a:effectLst/>
                <a:latin typeface="Arial" pitchFamily="34" charset="0"/>
                <a:ea typeface="Times New Roman" pitchFamily="18" charset="0"/>
                <a:cs typeface="Arial" pitchFamily="34" charset="0"/>
              </a:rPr>
            </a:br>
            <a:r>
              <a:rPr kumimoji="0" lang="en-US" sz="12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t/>
            </a:r>
            <a:br>
              <a:rPr kumimoji="0" lang="en-US" sz="12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80999" y="381000"/>
            <a:ext cx="8458201"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strike="noStrike" cap="none" normalizeH="0" baseline="0" dirty="0" smtClean="0">
                <a:ln>
                  <a:noFill/>
                </a:ln>
                <a:solidFill>
                  <a:srgbClr val="FF0000"/>
                </a:solidFill>
                <a:effectLst/>
                <a:latin typeface="Arial" pitchFamily="34" charset="0"/>
                <a:ea typeface="Times New Roman" pitchFamily="18" charset="0"/>
                <a:cs typeface="Arial" pitchFamily="34" charset="0"/>
              </a:rPr>
              <a:t>Measuring the length of a curved line</a:t>
            </a:r>
            <a:r>
              <a:rPr kumimoji="0" lang="en-US" sz="2800" b="1" i="0" strike="noStrike" cap="none" normalizeH="0" baseline="0" dirty="0" smtClean="0">
                <a:ln>
                  <a:noFill/>
                </a:ln>
                <a:effectLst/>
                <a:latin typeface="Arial" pitchFamily="34" charset="0"/>
                <a:ea typeface="Times New Roman" pitchFamily="18" charset="0"/>
                <a:cs typeface="Arial" pitchFamily="34" charset="0"/>
              </a:rPr>
              <a:t>:</a:t>
            </a:r>
            <a:r>
              <a:rPr kumimoji="0" lang="en-US" sz="2800" b="0" i="0" strike="noStrike" cap="none" normalizeH="0" baseline="0" dirty="0" smtClean="0">
                <a:ln>
                  <a:noFill/>
                </a:ln>
                <a:effectLst/>
                <a:latin typeface="Arial" pitchFamily="34" charset="0"/>
                <a:ea typeface="Times New Roman" pitchFamily="18" charset="0"/>
                <a:cs typeface="Arial" pitchFamily="34" charset="0"/>
              </a:rPr>
              <a:t> We cannot measure the length of a curved line directly by using a </a:t>
            </a:r>
            <a:r>
              <a:rPr kumimoji="0" lang="en-US" sz="2800" b="0" i="0" strike="noStrike" cap="none" normalizeH="0" baseline="0" dirty="0" err="1" smtClean="0">
                <a:ln>
                  <a:noFill/>
                </a:ln>
                <a:effectLst/>
                <a:latin typeface="Arial" pitchFamily="34" charset="0"/>
                <a:ea typeface="Times New Roman" pitchFamily="18" charset="0"/>
                <a:cs typeface="Arial" pitchFamily="34" charset="0"/>
              </a:rPr>
              <a:t>metre</a:t>
            </a:r>
            <a:r>
              <a:rPr kumimoji="0" lang="en-US" sz="2800" b="0" i="0" strike="noStrike" cap="none" normalizeH="0" baseline="0" dirty="0" smtClean="0">
                <a:ln>
                  <a:noFill/>
                </a:ln>
                <a:effectLst/>
                <a:latin typeface="Arial" pitchFamily="34" charset="0"/>
                <a:ea typeface="Times New Roman" pitchFamily="18" charset="0"/>
                <a:cs typeface="Arial" pitchFamily="34" charset="0"/>
              </a:rPr>
              <a:t> scale. We can use a thread or divider to measure the length of a curved line.</a:t>
            </a:r>
          </a:p>
          <a:p>
            <a:pPr lvl="0" fontAlgn="base">
              <a:spcBef>
                <a:spcPct val="0"/>
              </a:spcBef>
              <a:spcAft>
                <a:spcPct val="0"/>
              </a:spcAft>
            </a:pPr>
            <a:r>
              <a:rPr lang="en-US" sz="2800" dirty="0" smtClean="0"/>
              <a:t>Measurement of length is not only about measuring straight lines. As you would have seen in the chapter, the skill of measuring a curved line using thread has been given in an activity. </a:t>
            </a:r>
            <a:r>
              <a:rPr lang="en-US" sz="2800" dirty="0" smtClean="0"/>
              <a:t>how </a:t>
            </a:r>
            <a:r>
              <a:rPr lang="en-US" sz="2800" dirty="0" smtClean="0"/>
              <a:t>a tailor takes various measurements of your body with the help of a graduated flexible tape. It would be good to give students practice in such skills and you may do this in various ways not just the one suggested in the book. </a:t>
            </a:r>
            <a:r>
              <a:rPr lang="en-US" sz="2800" dirty="0" smtClean="0"/>
              <a:t>students </a:t>
            </a:r>
            <a:r>
              <a:rPr lang="en-US" sz="2800" dirty="0" smtClean="0"/>
              <a:t>to measure the circumference of a pipe or bangle, the circumference of their head or the perimeter of </a:t>
            </a:r>
            <a:r>
              <a:rPr lang="en-US" sz="2800" dirty="0" smtClean="0"/>
              <a:t>their class room.</a:t>
            </a:r>
            <a:endParaRPr kumimoji="0" lang="en-US" sz="2800" b="0" i="0"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609600" y="533400"/>
            <a:ext cx="78486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2800" b="1" i="0" u="sng" strike="noStrike" cap="none" normalizeH="0" baseline="0" dirty="0" smtClean="0">
                <a:ln>
                  <a:noFill/>
                </a:ln>
                <a:solidFill>
                  <a:srgbClr val="FF0000"/>
                </a:solidFill>
                <a:effectLst/>
                <a:latin typeface="Arial" pitchFamily="34" charset="0"/>
                <a:ea typeface="Times New Roman" pitchFamily="18" charset="0"/>
                <a:cs typeface="Arial" pitchFamily="34" charset="0"/>
              </a:rPr>
              <a:t>Motion:</a:t>
            </a:r>
            <a:r>
              <a:rPr kumimoji="0" lang="en-US" sz="2800" b="0" i="0" u="sng" strike="noStrike" cap="none" normalizeH="0" baseline="0" dirty="0" smtClean="0">
                <a:ln>
                  <a:noFill/>
                </a:ln>
                <a:solidFill>
                  <a:srgbClr val="008080"/>
                </a:solidFill>
                <a:effectLst/>
                <a:latin typeface="Arial" pitchFamily="34" charset="0"/>
                <a:ea typeface="Times New Roman" pitchFamily="18" charset="0"/>
                <a:cs typeface="Arial" pitchFamily="34" charset="0"/>
              </a:rPr>
              <a:t> </a:t>
            </a:r>
            <a:r>
              <a:rPr kumimoji="0" lang="en-US" sz="2400" b="0" i="0" strike="noStrike" cap="none" normalizeH="0" baseline="0" dirty="0" smtClean="0">
                <a:ln>
                  <a:noFill/>
                </a:ln>
                <a:effectLst/>
                <a:latin typeface="Arial" pitchFamily="34" charset="0"/>
                <a:ea typeface="Times New Roman" pitchFamily="18" charset="0"/>
                <a:cs typeface="Arial" pitchFamily="34" charset="0"/>
              </a:rPr>
              <a:t>It is a state of objects in which they are moving, that is, they are changing their place with the changing time. </a:t>
            </a:r>
            <a:r>
              <a:rPr lang="en-US" sz="2000" dirty="0" smtClean="0">
                <a:latin typeface="Arial" pitchFamily="34" charset="0"/>
                <a:ea typeface="Times New Roman" pitchFamily="18" charset="0"/>
                <a:cs typeface="Arial" pitchFamily="34" charset="0"/>
              </a:rPr>
              <a:t>Example-</a:t>
            </a:r>
            <a:endParaRPr lang="en-US" sz="2000" u="sng"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effectLst/>
              <a:latin typeface="Arial" pitchFamily="34" charset="0"/>
              <a:cs typeface="Arial" pitchFamily="34" charset="0"/>
            </a:endParaRPr>
          </a:p>
          <a:p>
            <a:pPr eaLnBrk="0" fontAlgn="base" hangingPunct="0">
              <a:spcBef>
                <a:spcPct val="0"/>
              </a:spcBef>
              <a:spcAft>
                <a:spcPct val="0"/>
              </a:spcAft>
            </a:pPr>
            <a:r>
              <a:rPr kumimoji="0" lang="en-US" sz="2800" b="1" i="0" u="sng" strike="noStrike" cap="none" normalizeH="0" baseline="0" dirty="0" smtClean="0">
                <a:ln>
                  <a:noFill/>
                </a:ln>
                <a:solidFill>
                  <a:srgbClr val="FF0000"/>
                </a:solidFill>
                <a:effectLst/>
                <a:latin typeface="Arial" pitchFamily="34" charset="0"/>
                <a:ea typeface="Times New Roman" pitchFamily="18" charset="0"/>
                <a:cs typeface="Arial" pitchFamily="34" charset="0"/>
              </a:rPr>
              <a:t>Rest:</a:t>
            </a:r>
            <a:r>
              <a:rPr kumimoji="0" lang="en-US" sz="2000" b="0" i="0" u="sng"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strike="noStrike" cap="none" normalizeH="0" baseline="0" dirty="0" smtClean="0">
                <a:ln>
                  <a:noFill/>
                </a:ln>
                <a:effectLst/>
                <a:latin typeface="Arial" pitchFamily="34" charset="0"/>
                <a:ea typeface="Times New Roman" pitchFamily="18" charset="0"/>
                <a:cs typeface="Arial" pitchFamily="34" charset="0"/>
              </a:rPr>
              <a:t>All the stationary objects which are not in motion, that is, do not change their place with time are said to b</a:t>
            </a:r>
            <a:r>
              <a:rPr kumimoji="0" lang="en-US" sz="2400" b="0" i="0" strike="noStrike" cap="none" normalizeH="0" baseline="0" dirty="0" smtClean="0">
                <a:ln>
                  <a:noFill/>
                </a:ln>
                <a:effectLst/>
                <a:latin typeface="Times New Roman" pitchFamily="18" charset="0"/>
                <a:ea typeface="Times New Roman" pitchFamily="18" charset="0"/>
                <a:cs typeface="Times New Roman" pitchFamily="18" charset="0"/>
              </a:rPr>
              <a:t>e at rest.</a:t>
            </a:r>
            <a:r>
              <a:rPr lang="en-US" sz="2400" dirty="0" smtClean="0">
                <a:latin typeface="Arial" pitchFamily="34" charset="0"/>
                <a:ea typeface="Times New Roman" pitchFamily="18" charset="0"/>
                <a:cs typeface="Arial" pitchFamily="34" charset="0"/>
              </a:rPr>
              <a:t> Example –any book kept on table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531</Words>
  <Application>Microsoft Office PowerPoint</Application>
  <PresentationFormat>On-screen Show (4:3)</PresentationFormat>
  <Paragraphs>58</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SAINIK SCHOOL GOPALGANJ</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SAINIK SCHOOL GOPALGANJ</dc:title>
  <dc:creator>A K Choubey</dc:creator>
  <cp:lastModifiedBy>Windows User</cp:lastModifiedBy>
  <cp:revision>8</cp:revision>
  <dcterms:created xsi:type="dcterms:W3CDTF">2006-08-16T00:00:00Z</dcterms:created>
  <dcterms:modified xsi:type="dcterms:W3CDTF">2020-07-13T13:04:35Z</dcterms:modified>
</cp:coreProperties>
</file>